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76" r:id="rId3"/>
    <p:sldId id="375" r:id="rId4"/>
    <p:sldId id="551" r:id="rId5"/>
    <p:sldId id="561" r:id="rId6"/>
    <p:sldId id="648" r:id="rId7"/>
    <p:sldId id="653" r:id="rId8"/>
    <p:sldId id="649" r:id="rId9"/>
    <p:sldId id="651" r:id="rId10"/>
    <p:sldId id="652" r:id="rId11"/>
    <p:sldId id="2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F53"/>
    <a:srgbClr val="111143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 snapToObjects="1">
      <p:cViewPr>
        <p:scale>
          <a:sx n="78" d="100"/>
          <a:sy n="78" d="100"/>
        </p:scale>
        <p:origin x="-950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CA668-4392-4539-84FD-73DB62CEA97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577D253-9F51-4AA3-BF77-E1E8E0D9E10A}">
      <dgm:prSet phldrT="[Tekst]" custT="1"/>
      <dgm:spPr/>
      <dgm:t>
        <a:bodyPr/>
        <a:lstStyle/>
        <a:p>
          <a:r>
            <a:rPr lang="pl-PL" sz="2000" dirty="0"/>
            <a:t>1</a:t>
          </a:r>
          <a:r>
            <a:rPr lang="pl-PL" sz="1900" dirty="0"/>
            <a:t> </a:t>
          </a:r>
          <a:r>
            <a:rPr lang="pl-PL" sz="1600" dirty="0"/>
            <a:t>umowa</a:t>
          </a:r>
          <a:endParaRPr lang="pl-PL" sz="1900" dirty="0"/>
        </a:p>
      </dgm:t>
    </dgm:pt>
    <dgm:pt modelId="{75EB6B03-61EC-47BD-8752-85F9BFD937C8}" type="parTrans" cxnId="{81042F97-2286-40D5-A093-55628A197305}">
      <dgm:prSet/>
      <dgm:spPr/>
      <dgm:t>
        <a:bodyPr/>
        <a:lstStyle/>
        <a:p>
          <a:endParaRPr lang="pl-PL"/>
        </a:p>
      </dgm:t>
    </dgm:pt>
    <dgm:pt modelId="{DC1699CF-446F-4BD0-A763-F6ECD7D1852C}" type="sibTrans" cxnId="{81042F97-2286-40D5-A093-55628A197305}">
      <dgm:prSet/>
      <dgm:spPr/>
      <dgm:t>
        <a:bodyPr/>
        <a:lstStyle/>
        <a:p>
          <a:endParaRPr lang="pl-PL"/>
        </a:p>
      </dgm:t>
    </dgm:pt>
    <dgm:pt modelId="{D6F66892-053D-44DE-99CD-1740886A51AF}">
      <dgm:prSet phldrT="[Tekst]" custT="1"/>
      <dgm:spPr/>
      <dgm:t>
        <a:bodyPr/>
        <a:lstStyle/>
        <a:p>
          <a:r>
            <a:rPr lang="pl-PL" sz="2000" dirty="0"/>
            <a:t>2</a:t>
          </a:r>
          <a:r>
            <a:rPr lang="pl-PL" sz="1500" dirty="0"/>
            <a:t> umowa</a:t>
          </a:r>
        </a:p>
      </dgm:t>
    </dgm:pt>
    <dgm:pt modelId="{F375986A-821F-43CE-8908-4E6C5B7A8EE5}" type="parTrans" cxnId="{01C9890D-FE64-45FD-85AC-1D5974C04196}">
      <dgm:prSet/>
      <dgm:spPr/>
      <dgm:t>
        <a:bodyPr/>
        <a:lstStyle/>
        <a:p>
          <a:endParaRPr lang="pl-PL"/>
        </a:p>
      </dgm:t>
    </dgm:pt>
    <dgm:pt modelId="{78454B6F-E646-4647-A463-1C2D8696EAEA}" type="sibTrans" cxnId="{01C9890D-FE64-45FD-85AC-1D5974C04196}">
      <dgm:prSet/>
      <dgm:spPr/>
      <dgm:t>
        <a:bodyPr/>
        <a:lstStyle/>
        <a:p>
          <a:endParaRPr lang="pl-PL"/>
        </a:p>
      </dgm:t>
    </dgm:pt>
    <dgm:pt modelId="{B2C75968-0D87-413C-B72B-0973FA377DB0}">
      <dgm:prSet phldrT="[Tekst]" custT="1"/>
      <dgm:spPr/>
      <dgm:t>
        <a:bodyPr/>
        <a:lstStyle/>
        <a:p>
          <a:r>
            <a:rPr lang="pl-PL" sz="2000" dirty="0"/>
            <a:t>3</a:t>
          </a:r>
          <a:r>
            <a:rPr lang="pl-PL" sz="1500" dirty="0"/>
            <a:t> umowa</a:t>
          </a:r>
        </a:p>
      </dgm:t>
    </dgm:pt>
    <dgm:pt modelId="{351BD1DF-13D3-4138-B002-526B7ABE2089}" type="parTrans" cxnId="{440BB0F9-EBB1-42A4-9A8F-C4ADD984F7D8}">
      <dgm:prSet/>
      <dgm:spPr/>
      <dgm:t>
        <a:bodyPr/>
        <a:lstStyle/>
        <a:p>
          <a:endParaRPr lang="pl-PL"/>
        </a:p>
      </dgm:t>
    </dgm:pt>
    <dgm:pt modelId="{2F20279F-0F33-4197-A45C-53DB952ED260}" type="sibTrans" cxnId="{440BB0F9-EBB1-42A4-9A8F-C4ADD984F7D8}">
      <dgm:prSet/>
      <dgm:spPr/>
      <dgm:t>
        <a:bodyPr/>
        <a:lstStyle/>
        <a:p>
          <a:endParaRPr lang="pl-PL"/>
        </a:p>
      </dgm:t>
    </dgm:pt>
    <dgm:pt modelId="{9540B5D3-8F57-47FC-B547-FE5820F23B7A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2000" dirty="0"/>
            <a:t>4</a:t>
          </a:r>
          <a:r>
            <a:rPr lang="pl-PL" sz="1900" dirty="0"/>
            <a:t> </a:t>
          </a:r>
          <a:r>
            <a:rPr lang="pl-PL" sz="1600" dirty="0"/>
            <a:t>umowa na czas nieokreślony</a:t>
          </a:r>
          <a:endParaRPr lang="pl-PL" sz="1900" dirty="0"/>
        </a:p>
      </dgm:t>
    </dgm:pt>
    <dgm:pt modelId="{C2F8FF08-0C24-42C1-A3D4-DC08EBBAF8BC}" type="parTrans" cxnId="{1AEF82AD-715C-4A05-984E-51FB9D9325D0}">
      <dgm:prSet/>
      <dgm:spPr/>
      <dgm:t>
        <a:bodyPr/>
        <a:lstStyle/>
        <a:p>
          <a:endParaRPr lang="pl-PL"/>
        </a:p>
      </dgm:t>
    </dgm:pt>
    <dgm:pt modelId="{AEA9B6FC-2E09-4CB6-9F63-68594AE7397D}" type="sibTrans" cxnId="{1AEF82AD-715C-4A05-984E-51FB9D9325D0}">
      <dgm:prSet/>
      <dgm:spPr/>
      <dgm:t>
        <a:bodyPr/>
        <a:lstStyle/>
        <a:p>
          <a:endParaRPr lang="pl-PL"/>
        </a:p>
      </dgm:t>
    </dgm:pt>
    <dgm:pt modelId="{1DDE4462-4E9F-4CD2-87BF-E2E8B876C20B}" type="pres">
      <dgm:prSet presAssocID="{28FCA668-4392-4539-84FD-73DB62CEA97C}" presName="Name0" presStyleCnt="0">
        <dgm:presLayoutVars>
          <dgm:dir/>
          <dgm:resizeHandles val="exact"/>
        </dgm:presLayoutVars>
      </dgm:prSet>
      <dgm:spPr/>
    </dgm:pt>
    <dgm:pt modelId="{B95490C9-E6BC-445F-A6CD-4CDCA1FC8006}" type="pres">
      <dgm:prSet presAssocID="{4577D253-9F51-4AA3-BF77-E1E8E0D9E10A}" presName="parTxOnly" presStyleLbl="node1" presStyleIdx="0" presStyleCnt="4" custLinFactNeighborX="-498" custLinFactNeighborY="8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607F9D-D54D-488F-BE6E-75D1749BF473}" type="pres">
      <dgm:prSet presAssocID="{DC1699CF-446F-4BD0-A763-F6ECD7D1852C}" presName="parSpace" presStyleCnt="0"/>
      <dgm:spPr/>
    </dgm:pt>
    <dgm:pt modelId="{31802793-C738-45EC-9CAB-191B60E1AB38}" type="pres">
      <dgm:prSet presAssocID="{D6F66892-053D-44DE-99CD-1740886A51A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5A4D6F-00E9-4952-A92F-2D10676D4AED}" type="pres">
      <dgm:prSet presAssocID="{78454B6F-E646-4647-A463-1C2D8696EAEA}" presName="parSpace" presStyleCnt="0"/>
      <dgm:spPr/>
    </dgm:pt>
    <dgm:pt modelId="{90311D20-36DB-48AC-B31B-04666C9BBD36}" type="pres">
      <dgm:prSet presAssocID="{B2C75968-0D87-413C-B72B-0973FA377DB0}" presName="parTxOnly" presStyleLbl="node1" presStyleIdx="2" presStyleCnt="4" custLinFactNeighborX="217" custLinFactNeighborY="10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879843-CC01-4A92-8C80-E1FB5F1D97F2}" type="pres">
      <dgm:prSet presAssocID="{2F20279F-0F33-4197-A45C-53DB952ED260}" presName="parSpace" presStyleCnt="0"/>
      <dgm:spPr/>
    </dgm:pt>
    <dgm:pt modelId="{690A18AB-7B29-41EE-A94B-E733A4692782}" type="pres">
      <dgm:prSet presAssocID="{9540B5D3-8F57-47FC-B547-FE5820F23B7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088F284-66CA-4C0C-9D8F-5D17A0A0FD09}" type="presOf" srcId="{B2C75968-0D87-413C-B72B-0973FA377DB0}" destId="{90311D20-36DB-48AC-B31B-04666C9BBD36}" srcOrd="0" destOrd="0" presId="urn:microsoft.com/office/officeart/2005/8/layout/hChevron3"/>
    <dgm:cxn modelId="{81042F97-2286-40D5-A093-55628A197305}" srcId="{28FCA668-4392-4539-84FD-73DB62CEA97C}" destId="{4577D253-9F51-4AA3-BF77-E1E8E0D9E10A}" srcOrd="0" destOrd="0" parTransId="{75EB6B03-61EC-47BD-8752-85F9BFD937C8}" sibTransId="{DC1699CF-446F-4BD0-A763-F6ECD7D1852C}"/>
    <dgm:cxn modelId="{1AEF82AD-715C-4A05-984E-51FB9D9325D0}" srcId="{28FCA668-4392-4539-84FD-73DB62CEA97C}" destId="{9540B5D3-8F57-47FC-B547-FE5820F23B7A}" srcOrd="3" destOrd="0" parTransId="{C2F8FF08-0C24-42C1-A3D4-DC08EBBAF8BC}" sibTransId="{AEA9B6FC-2E09-4CB6-9F63-68594AE7397D}"/>
    <dgm:cxn modelId="{F000836A-0C9D-413E-A9AD-A90B48EF32DD}" type="presOf" srcId="{D6F66892-053D-44DE-99CD-1740886A51AF}" destId="{31802793-C738-45EC-9CAB-191B60E1AB38}" srcOrd="0" destOrd="0" presId="urn:microsoft.com/office/officeart/2005/8/layout/hChevron3"/>
    <dgm:cxn modelId="{440BB0F9-EBB1-42A4-9A8F-C4ADD984F7D8}" srcId="{28FCA668-4392-4539-84FD-73DB62CEA97C}" destId="{B2C75968-0D87-413C-B72B-0973FA377DB0}" srcOrd="2" destOrd="0" parTransId="{351BD1DF-13D3-4138-B002-526B7ABE2089}" sibTransId="{2F20279F-0F33-4197-A45C-53DB952ED260}"/>
    <dgm:cxn modelId="{648379A4-1CE1-4235-A532-8F0B051D5241}" type="presOf" srcId="{9540B5D3-8F57-47FC-B547-FE5820F23B7A}" destId="{690A18AB-7B29-41EE-A94B-E733A4692782}" srcOrd="0" destOrd="0" presId="urn:microsoft.com/office/officeart/2005/8/layout/hChevron3"/>
    <dgm:cxn modelId="{01C9890D-FE64-45FD-85AC-1D5974C04196}" srcId="{28FCA668-4392-4539-84FD-73DB62CEA97C}" destId="{D6F66892-053D-44DE-99CD-1740886A51AF}" srcOrd="1" destOrd="0" parTransId="{F375986A-821F-43CE-8908-4E6C5B7A8EE5}" sibTransId="{78454B6F-E646-4647-A463-1C2D8696EAEA}"/>
    <dgm:cxn modelId="{CB6482AF-2BDB-46B0-B274-18764EB275BF}" type="presOf" srcId="{4577D253-9F51-4AA3-BF77-E1E8E0D9E10A}" destId="{B95490C9-E6BC-445F-A6CD-4CDCA1FC8006}" srcOrd="0" destOrd="0" presId="urn:microsoft.com/office/officeart/2005/8/layout/hChevron3"/>
    <dgm:cxn modelId="{C31EC877-BBAB-4393-BC22-D96637613FC7}" type="presOf" srcId="{28FCA668-4392-4539-84FD-73DB62CEA97C}" destId="{1DDE4462-4E9F-4CD2-87BF-E2E8B876C20B}" srcOrd="0" destOrd="0" presId="urn:microsoft.com/office/officeart/2005/8/layout/hChevron3"/>
    <dgm:cxn modelId="{7DCC1233-42EE-4D18-8286-0F5D3B86F423}" type="presParOf" srcId="{1DDE4462-4E9F-4CD2-87BF-E2E8B876C20B}" destId="{B95490C9-E6BC-445F-A6CD-4CDCA1FC8006}" srcOrd="0" destOrd="0" presId="urn:microsoft.com/office/officeart/2005/8/layout/hChevron3"/>
    <dgm:cxn modelId="{EA56A1C1-FC2A-44D1-9F1F-EC8681C0686D}" type="presParOf" srcId="{1DDE4462-4E9F-4CD2-87BF-E2E8B876C20B}" destId="{E9607F9D-D54D-488F-BE6E-75D1749BF473}" srcOrd="1" destOrd="0" presId="urn:microsoft.com/office/officeart/2005/8/layout/hChevron3"/>
    <dgm:cxn modelId="{3D8F7EAD-AFD6-484C-ACF8-EB73F87E115F}" type="presParOf" srcId="{1DDE4462-4E9F-4CD2-87BF-E2E8B876C20B}" destId="{31802793-C738-45EC-9CAB-191B60E1AB38}" srcOrd="2" destOrd="0" presId="urn:microsoft.com/office/officeart/2005/8/layout/hChevron3"/>
    <dgm:cxn modelId="{D90C5DB8-4E0C-4B31-AB51-0586E0239D8F}" type="presParOf" srcId="{1DDE4462-4E9F-4CD2-87BF-E2E8B876C20B}" destId="{715A4D6F-00E9-4952-A92F-2D10676D4AED}" srcOrd="3" destOrd="0" presId="urn:microsoft.com/office/officeart/2005/8/layout/hChevron3"/>
    <dgm:cxn modelId="{27B0D588-A018-4F84-95B5-513C69733F3E}" type="presParOf" srcId="{1DDE4462-4E9F-4CD2-87BF-E2E8B876C20B}" destId="{90311D20-36DB-48AC-B31B-04666C9BBD36}" srcOrd="4" destOrd="0" presId="urn:microsoft.com/office/officeart/2005/8/layout/hChevron3"/>
    <dgm:cxn modelId="{EC8626F0-F86C-4E70-B523-95222AB9BDB5}" type="presParOf" srcId="{1DDE4462-4E9F-4CD2-87BF-E2E8B876C20B}" destId="{6F879843-CC01-4A92-8C80-E1FB5F1D97F2}" srcOrd="5" destOrd="0" presId="urn:microsoft.com/office/officeart/2005/8/layout/hChevron3"/>
    <dgm:cxn modelId="{EB790864-A803-48CD-9F52-FFE177638675}" type="presParOf" srcId="{1DDE4462-4E9F-4CD2-87BF-E2E8B876C20B}" destId="{690A18AB-7B29-41EE-A94B-E733A4692782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490C9-E6BC-445F-A6CD-4CDCA1FC8006}">
      <dsp:nvSpPr>
        <dsp:cNvPr id="0" name=""/>
        <dsp:cNvSpPr/>
      </dsp:nvSpPr>
      <dsp:spPr>
        <a:xfrm>
          <a:off x="1" y="906986"/>
          <a:ext cx="2332132" cy="9328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1</a:t>
          </a:r>
          <a:r>
            <a:rPr lang="pl-PL" sz="1900" kern="1200" dirty="0"/>
            <a:t> </a:t>
          </a:r>
          <a:r>
            <a:rPr lang="pl-PL" sz="1600" kern="1200" dirty="0"/>
            <a:t>umowa</a:t>
          </a:r>
          <a:endParaRPr lang="pl-PL" sz="1900" kern="1200" dirty="0"/>
        </a:p>
      </dsp:txBody>
      <dsp:txXfrm>
        <a:off x="1" y="906986"/>
        <a:ext cx="2098919" cy="932852"/>
      </dsp:txXfrm>
    </dsp:sp>
    <dsp:sp modelId="{31802793-C738-45EC-9CAB-191B60E1AB38}">
      <dsp:nvSpPr>
        <dsp:cNvPr id="0" name=""/>
        <dsp:cNvSpPr/>
      </dsp:nvSpPr>
      <dsp:spPr>
        <a:xfrm>
          <a:off x="1868030" y="898823"/>
          <a:ext cx="2332132" cy="9328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2</a:t>
          </a:r>
          <a:r>
            <a:rPr lang="pl-PL" sz="1500" kern="1200" dirty="0"/>
            <a:t> umowa</a:t>
          </a:r>
        </a:p>
      </dsp:txBody>
      <dsp:txXfrm>
        <a:off x="2334456" y="898823"/>
        <a:ext cx="1399280" cy="932852"/>
      </dsp:txXfrm>
    </dsp:sp>
    <dsp:sp modelId="{90311D20-36DB-48AC-B31B-04666C9BBD36}">
      <dsp:nvSpPr>
        <dsp:cNvPr id="0" name=""/>
        <dsp:cNvSpPr/>
      </dsp:nvSpPr>
      <dsp:spPr>
        <a:xfrm>
          <a:off x="3734747" y="908394"/>
          <a:ext cx="2332132" cy="9328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3</a:t>
          </a:r>
          <a:r>
            <a:rPr lang="pl-PL" sz="1500" kern="1200" dirty="0"/>
            <a:t> umowa</a:t>
          </a:r>
        </a:p>
      </dsp:txBody>
      <dsp:txXfrm>
        <a:off x="4201173" y="908394"/>
        <a:ext cx="1399280" cy="932852"/>
      </dsp:txXfrm>
    </dsp:sp>
    <dsp:sp modelId="{690A18AB-7B29-41EE-A94B-E733A4692782}">
      <dsp:nvSpPr>
        <dsp:cNvPr id="0" name=""/>
        <dsp:cNvSpPr/>
      </dsp:nvSpPr>
      <dsp:spPr>
        <a:xfrm>
          <a:off x="5599441" y="898823"/>
          <a:ext cx="2332132" cy="932852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4</a:t>
          </a:r>
          <a:r>
            <a:rPr lang="pl-PL" sz="1900" kern="1200" dirty="0"/>
            <a:t> </a:t>
          </a:r>
          <a:r>
            <a:rPr lang="pl-PL" sz="1600" kern="1200" dirty="0"/>
            <a:t>umowa na czas nieokreślony</a:t>
          </a:r>
          <a:endParaRPr lang="pl-PL" sz="1900" kern="1200" dirty="0"/>
        </a:p>
      </dsp:txBody>
      <dsp:txXfrm>
        <a:off x="6065867" y="898823"/>
        <a:ext cx="1399280" cy="932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33BA-2DC8-AC44-B2D4-7B31E5AB9E9C}" type="datetimeFigureOut">
              <a:rPr lang="en-US" smtClean="0"/>
              <a:t>2/26/2019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D8D5C-CABB-D34C-AE15-10E289C363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969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B01A2-F9F5-BD44-8CD0-856D44F29B86}" type="datetimeFigureOut">
              <a:rPr lang="en-US" smtClean="0"/>
              <a:t>2/26/2019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6D422-E08A-D044-BAC0-8EEA8EE9F3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9337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ytułowy_1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35706" y="2554061"/>
            <a:ext cx="6198386" cy="178094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4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  <a:latin typeface="Lucinda"/>
                <a:cs typeface="Lucinda"/>
              </a:defRPr>
            </a:lvl2pPr>
            <a:lvl3pPr>
              <a:defRPr>
                <a:solidFill>
                  <a:schemeClr val="bg1"/>
                </a:solidFill>
                <a:latin typeface="Lucinda"/>
                <a:cs typeface="Lucinda"/>
              </a:defRPr>
            </a:lvl3pPr>
            <a:lvl4pPr>
              <a:defRPr>
                <a:solidFill>
                  <a:schemeClr val="bg1"/>
                </a:solidFill>
                <a:latin typeface="Lucinda"/>
                <a:cs typeface="Lucinda"/>
              </a:defRPr>
            </a:lvl4pPr>
            <a:lvl5pPr>
              <a:defRPr>
                <a:solidFill>
                  <a:schemeClr val="bg1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en-US" dirty="0" err="1"/>
              <a:t>Tytuł</a:t>
            </a:r>
            <a:r>
              <a:rPr lang="en-US" dirty="0"/>
              <a:t>  </a:t>
            </a:r>
            <a:r>
              <a:rPr lang="en-US" dirty="0" err="1"/>
              <a:t>prezentacji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9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9999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pl-PL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999988"/>
            <a:ext cx="9144001" cy="858012"/>
            <a:chOff x="0" y="5999988"/>
            <a:chExt cx="9144001" cy="858012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5999988"/>
              <a:ext cx="9144001" cy="858012"/>
            </a:xfrm>
            <a:prstGeom prst="rect">
              <a:avLst/>
            </a:prstGeom>
            <a:solidFill>
              <a:srgbClr val="1111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19" y="6196782"/>
              <a:ext cx="768195" cy="48127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171222" y="6261723"/>
              <a:ext cx="30232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300" dirty="0">
                  <a:solidFill>
                    <a:schemeClr val="bg1"/>
                  </a:solidFill>
                  <a:latin typeface="Calibri"/>
                  <a:cs typeface="Calibri"/>
                </a:rPr>
                <a:t>www.konfederacjalewiatan.pl</a:t>
              </a:r>
            </a:p>
            <a:p>
              <a:endParaRPr lang="pl-PL" sz="13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6780" y="339148"/>
            <a:ext cx="7566025" cy="1065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>
                <a:solidFill>
                  <a:srgbClr val="111143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  <a:latin typeface="Lucinda"/>
                <a:cs typeface="Lucinda"/>
              </a:defRPr>
            </a:lvl2pPr>
            <a:lvl3pPr>
              <a:defRPr>
                <a:solidFill>
                  <a:srgbClr val="FFFFFF"/>
                </a:solidFill>
                <a:latin typeface="Lucinda"/>
                <a:cs typeface="Lucinda"/>
              </a:defRPr>
            </a:lvl3pPr>
            <a:lvl4pPr>
              <a:defRPr>
                <a:solidFill>
                  <a:srgbClr val="FFFFFF"/>
                </a:solidFill>
                <a:latin typeface="Lucinda"/>
                <a:cs typeface="Lucinda"/>
              </a:defRPr>
            </a:lvl4pPr>
            <a:lvl5pPr>
              <a:defRPr>
                <a:solidFill>
                  <a:srgbClr val="FFFFFF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10" name="Picture 9" descr="strzlka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330708"/>
            <a:ext cx="749808" cy="9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9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2"/>
          </p:nvPr>
        </p:nvSpPr>
        <p:spPr>
          <a:xfrm>
            <a:off x="0" y="0"/>
            <a:ext cx="9144000" cy="5999988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pl-PL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999988"/>
            <a:ext cx="9144001" cy="858012"/>
            <a:chOff x="0" y="5999988"/>
            <a:chExt cx="9144001" cy="858012"/>
          </a:xfrm>
          <a:solidFill>
            <a:schemeClr val="bg1"/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5999988"/>
              <a:ext cx="9144001" cy="85801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20" y="6196782"/>
              <a:ext cx="768193" cy="481278"/>
            </a:xfrm>
            <a:prstGeom prst="rect">
              <a:avLst/>
            </a:prstGeom>
            <a:grpFill/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171222" y="6261723"/>
              <a:ext cx="3023266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300" dirty="0">
                  <a:solidFill>
                    <a:srgbClr val="111143"/>
                  </a:solidFill>
                  <a:latin typeface="Calibri"/>
                  <a:cs typeface="Calibri"/>
                </a:rPr>
                <a:t>www.konfederacjalewiatan.pl</a:t>
              </a:r>
            </a:p>
            <a:p>
              <a:endParaRPr lang="pl-PL" sz="1300" dirty="0">
                <a:solidFill>
                  <a:srgbClr val="111143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6780" y="339148"/>
            <a:ext cx="7566025" cy="1065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  <a:latin typeface="Lucinda"/>
                <a:cs typeface="Lucinda"/>
              </a:defRPr>
            </a:lvl2pPr>
            <a:lvl3pPr>
              <a:defRPr>
                <a:solidFill>
                  <a:srgbClr val="FFFFFF"/>
                </a:solidFill>
                <a:latin typeface="Lucinda"/>
                <a:cs typeface="Lucinda"/>
              </a:defRPr>
            </a:lvl3pPr>
            <a:lvl4pPr>
              <a:defRPr>
                <a:solidFill>
                  <a:srgbClr val="FFFFFF"/>
                </a:solidFill>
                <a:latin typeface="Lucinda"/>
                <a:cs typeface="Lucinda"/>
              </a:defRPr>
            </a:lvl4pPr>
            <a:lvl5pPr>
              <a:defRPr>
                <a:solidFill>
                  <a:srgbClr val="FFFFFF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10" name="Picture 9" descr="biała-strzałka2.png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330708"/>
            <a:ext cx="749808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9ED52BC-D809-4F91-BE49-0B539CF0E6BE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8F9A-660B-494F-B748-25BF79D338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5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99988"/>
            <a:ext cx="9144001" cy="858012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6780" y="339148"/>
            <a:ext cx="7566025" cy="1065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 baseline="0">
                <a:solidFill>
                  <a:srgbClr val="111143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  <a:latin typeface="Lucinda"/>
                <a:cs typeface="Lucinda"/>
              </a:defRPr>
            </a:lvl2pPr>
            <a:lvl3pPr>
              <a:defRPr>
                <a:solidFill>
                  <a:srgbClr val="FFFFFF"/>
                </a:solidFill>
                <a:latin typeface="Lucinda"/>
                <a:cs typeface="Lucinda"/>
              </a:defRPr>
            </a:lvl3pPr>
            <a:lvl4pPr>
              <a:defRPr>
                <a:solidFill>
                  <a:srgbClr val="FFFFFF"/>
                </a:solidFill>
                <a:latin typeface="Lucinda"/>
                <a:cs typeface="Lucinda"/>
              </a:defRPr>
            </a:lvl4pPr>
            <a:lvl5pPr>
              <a:defRPr>
                <a:solidFill>
                  <a:srgbClr val="FFFFFF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1222" y="6261723"/>
            <a:ext cx="3023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9" y="6196782"/>
            <a:ext cx="768195" cy="481278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28713" y="1524000"/>
            <a:ext cx="6858000" cy="376396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Calibri"/>
                <a:cs typeface="Calibri"/>
              </a:defRPr>
            </a:lvl1pPr>
            <a:lvl2pPr>
              <a:lnSpc>
                <a:spcPct val="150000"/>
              </a:lnSpc>
              <a:defRPr>
                <a:latin typeface="Calibri"/>
                <a:cs typeface="Calibri"/>
              </a:defRPr>
            </a:lvl2pPr>
            <a:lvl3pPr>
              <a:lnSpc>
                <a:spcPct val="150000"/>
              </a:lnSpc>
              <a:defRPr>
                <a:latin typeface="Calibri"/>
                <a:cs typeface="Calibri"/>
              </a:defRPr>
            </a:lvl3pPr>
            <a:lvl4pPr>
              <a:lnSpc>
                <a:spcPct val="150000"/>
              </a:lnSpc>
              <a:defRPr>
                <a:latin typeface="Calibri"/>
                <a:cs typeface="Calibri"/>
              </a:defRPr>
            </a:lvl4pPr>
            <a:lvl5pPr>
              <a:lnSpc>
                <a:spcPct val="150000"/>
              </a:lnSpc>
              <a:defRPr>
                <a:latin typeface="Calibri"/>
                <a:cs typeface="Calibri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>
                <a:latin typeface="Calibri"/>
                <a:cs typeface="Calibri"/>
              </a:rPr>
              <a:t>Po </a:t>
            </a:r>
            <a:r>
              <a:rPr lang="en-US" sz="1600" dirty="0" err="1">
                <a:latin typeface="Calibri"/>
                <a:cs typeface="Calibri"/>
              </a:rPr>
              <a:t>remolup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imolorum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expeditiae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hec.At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arciendi</a:t>
            </a:r>
            <a:r>
              <a:rPr lang="en-US" sz="1600" dirty="0">
                <a:latin typeface="Calibri"/>
                <a:cs typeface="Calibri"/>
              </a:rPr>
              <a:t> blab </a:t>
            </a:r>
            <a:r>
              <a:rPr lang="en-US" sz="1600" dirty="0" err="1">
                <a:latin typeface="Calibri"/>
                <a:cs typeface="Calibri"/>
              </a:rPr>
              <a:t>ipienihit</a:t>
            </a:r>
            <a:r>
              <a:rPr lang="en-US" sz="1600" dirty="0">
                <a:latin typeface="Calibri"/>
                <a:cs typeface="Calibri"/>
              </a:rPr>
              <a:t>, od </a:t>
            </a:r>
            <a:r>
              <a:rPr lang="en-US" sz="1600" dirty="0" err="1">
                <a:latin typeface="Calibri"/>
                <a:cs typeface="Calibri"/>
              </a:rPr>
              <a:t>que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adlać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ut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vendiscimin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num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venihillor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minciasit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estota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dolessit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err="1">
                <a:latin typeface="Calibri"/>
                <a:cs typeface="Calibri"/>
              </a:rPr>
              <a:t>illibusdae</a:t>
            </a:r>
            <a:r>
              <a:rPr lang="en-US" sz="1600" dirty="0">
                <a:latin typeface="Calibri"/>
                <a:cs typeface="Calibri"/>
              </a:rPr>
              <a:t>. </a:t>
            </a:r>
            <a:r>
              <a:rPr lang="en-US" sz="1600" dirty="0" err="1">
                <a:latin typeface="Calibri"/>
                <a:cs typeface="Calibri"/>
              </a:rPr>
              <a:t>Orror</a:t>
            </a:r>
            <a:r>
              <a:rPr lang="en-US" sz="1600" dirty="0">
                <a:latin typeface="Calibri"/>
                <a:cs typeface="Calibri"/>
              </a:rPr>
              <a:t> res </a:t>
            </a:r>
            <a:r>
              <a:rPr lang="en-US" sz="1600" dirty="0" err="1">
                <a:latin typeface="Calibri"/>
                <a:cs typeface="Calibri"/>
              </a:rPr>
              <a:t>eliat</a:t>
            </a:r>
            <a:r>
              <a:rPr lang="en-US" sz="1600" dirty="0">
                <a:latin typeface="Calibri"/>
                <a:cs typeface="Calibri"/>
              </a:rPr>
              <a:t> lat. Ro et </a:t>
            </a:r>
            <a:r>
              <a:rPr lang="en-US" sz="1600" dirty="0" err="1">
                <a:latin typeface="Calibri"/>
                <a:cs typeface="Calibri"/>
              </a:rPr>
              <a:t>quat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eum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eum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estis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dolestia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vel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erum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es</a:t>
            </a:r>
            <a:r>
              <a:rPr lang="en-US" sz="1600" dirty="0">
                <a:latin typeface="Calibri"/>
                <a:cs typeface="Calibri"/>
              </a:rPr>
              <a:t> et, </a:t>
            </a:r>
            <a:r>
              <a:rPr lang="en-US" sz="1600" dirty="0" err="1">
                <a:latin typeface="Calibri"/>
                <a:cs typeface="Calibri"/>
              </a:rPr>
              <a:t>si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doluptatur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rerrorunt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laccus</a:t>
            </a:r>
            <a:r>
              <a:rPr lang="en-US" sz="1600" dirty="0">
                <a:latin typeface="Calibri"/>
                <a:cs typeface="Calibri"/>
              </a:rPr>
              <a:t> qui </a:t>
            </a:r>
            <a:r>
              <a:rPr lang="en-US" sz="1600" dirty="0" err="1">
                <a:latin typeface="Calibri"/>
                <a:cs typeface="Calibri"/>
              </a:rPr>
              <a:t>bea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evel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im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nullacestia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quia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commoluptat</a:t>
            </a:r>
            <a:r>
              <a:rPr lang="en-US" sz="1600" dirty="0">
                <a:latin typeface="Calibri"/>
                <a:cs typeface="Calibri"/>
              </a:rPr>
              <a:t> ad quo </a:t>
            </a:r>
            <a:r>
              <a:rPr lang="en-US" sz="1600" dirty="0" err="1">
                <a:latin typeface="Calibri"/>
                <a:cs typeface="Calibri"/>
              </a:rPr>
              <a:t>opta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volest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err="1">
                <a:latin typeface="Calibri"/>
                <a:cs typeface="Calibri"/>
              </a:rPr>
              <a:t>esti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occum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estis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maio</a:t>
            </a:r>
            <a:r>
              <a:rPr lang="en-US" sz="1600" dirty="0">
                <a:latin typeface="Calibri"/>
                <a:cs typeface="Calibri"/>
              </a:rPr>
              <a:t> et lam </a:t>
            </a:r>
            <a:r>
              <a:rPr lang="en-US" sz="1600" dirty="0" err="1">
                <a:latin typeface="Calibri"/>
                <a:cs typeface="Calibri"/>
              </a:rPr>
              <a:t>verum</a:t>
            </a:r>
            <a:r>
              <a:rPr lang="en-US" sz="1600" dirty="0">
                <a:latin typeface="Calibri"/>
                <a:cs typeface="Calibri"/>
              </a:rPr>
              <a:t> vent </a:t>
            </a:r>
            <a:r>
              <a:rPr lang="en-US" sz="1600" dirty="0" err="1">
                <a:latin typeface="Calibri"/>
                <a:cs typeface="Calibri"/>
              </a:rPr>
              <a:t>volores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simusa</a:t>
            </a:r>
            <a:r>
              <a:rPr lang="en-US" sz="1600" dirty="0">
                <a:latin typeface="Calibri"/>
                <a:cs typeface="Calibri"/>
              </a:rPr>
              <a:t> nus. Et </a:t>
            </a:r>
            <a:r>
              <a:rPr lang="en-US" sz="1600" dirty="0" err="1">
                <a:latin typeface="Calibri"/>
                <a:cs typeface="Calibri"/>
              </a:rPr>
              <a:t>hillab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intibus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everrum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sed</a:t>
            </a:r>
            <a:r>
              <a:rPr lang="en-US" sz="1600" dirty="0">
                <a:latin typeface="Calibri"/>
                <a:cs typeface="Calibri"/>
              </a:rPr>
              <a:t> qui con </a:t>
            </a:r>
            <a:r>
              <a:rPr lang="en-US" sz="1600" dirty="0" err="1">
                <a:latin typeface="Calibri"/>
                <a:cs typeface="Calibri"/>
              </a:rPr>
              <a:t>parchil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lorpor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rernam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aut</a:t>
            </a:r>
            <a:r>
              <a:rPr lang="en-US" sz="1600" dirty="0">
                <a:latin typeface="Calibri"/>
                <a:cs typeface="Calibri"/>
              </a:rPr>
              <a:t> hit </a:t>
            </a:r>
            <a:r>
              <a:rPr lang="en-US" sz="1600" dirty="0" err="1">
                <a:latin typeface="Calibri"/>
                <a:cs typeface="Calibri"/>
              </a:rPr>
              <a:t>ut</a:t>
            </a:r>
            <a:r>
              <a:rPr lang="en-US" sz="1600" dirty="0">
                <a:latin typeface="Calibri"/>
                <a:cs typeface="Calibri"/>
              </a:rPr>
              <a:t> alit, </a:t>
            </a:r>
            <a:r>
              <a:rPr lang="en-US" sz="1600" dirty="0" err="1">
                <a:latin typeface="Calibri"/>
                <a:cs typeface="Calibri"/>
              </a:rPr>
              <a:t>conse</a:t>
            </a:r>
            <a:r>
              <a:rPr lang="en-US" sz="1600" dirty="0">
                <a:latin typeface="Calibri"/>
                <a:cs typeface="Calibri"/>
              </a:rPr>
              <a:t> pro </a:t>
            </a:r>
            <a:r>
              <a:rPr lang="en-US" sz="1600" dirty="0" err="1">
                <a:latin typeface="Calibri"/>
                <a:cs typeface="Calibri"/>
              </a:rPr>
              <a:t>omnihit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quat</a:t>
            </a:r>
            <a:r>
              <a:rPr lang="en-US" sz="1600" dirty="0">
                <a:latin typeface="Calibri"/>
                <a:cs typeface="Calibri"/>
              </a:rPr>
              <a:t> lam </a:t>
            </a:r>
            <a:r>
              <a:rPr lang="en-US" sz="1600" dirty="0" err="1">
                <a:latin typeface="Calibri"/>
                <a:cs typeface="Calibri"/>
              </a:rPr>
              <a:t>alibearcia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vellaborit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eos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aniendi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offic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tendaepe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porem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voluptas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que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aperempe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pedis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eseque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volorro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eiciis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aperati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int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ullamus</a:t>
            </a:r>
            <a:r>
              <a:rPr lang="en-US" sz="1600" dirty="0">
                <a:latin typeface="Calibri"/>
                <a:cs typeface="Calibri"/>
              </a:rPr>
              <a:t> am </a:t>
            </a:r>
            <a:r>
              <a:rPr lang="en-US" sz="1600" dirty="0" err="1">
                <a:latin typeface="Calibri"/>
                <a:cs typeface="Calibri"/>
              </a:rPr>
              <a:t>eost</a:t>
            </a:r>
            <a:r>
              <a:rPr lang="en-US" sz="1600" dirty="0">
                <a:latin typeface="Calibri"/>
                <a:cs typeface="Calibri"/>
              </a:rPr>
              <a:t>, sit, </a:t>
            </a:r>
            <a:r>
              <a:rPr lang="en-US" sz="1600" dirty="0" err="1">
                <a:latin typeface="Calibri"/>
                <a:cs typeface="Calibri"/>
              </a:rPr>
              <a:t>officiaturi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vel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ipissitium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que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vel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enimi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err="1">
                <a:latin typeface="Calibri"/>
                <a:cs typeface="Calibri"/>
              </a:rPr>
              <a:t>officienet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adit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il</a:t>
            </a:r>
            <a:r>
              <a:rPr lang="en-US" sz="1600" dirty="0">
                <a:latin typeface="Calibri"/>
                <a:cs typeface="Calibri"/>
              </a:rPr>
              <a:t> ma </a:t>
            </a:r>
            <a:r>
              <a:rPr lang="en-US" sz="1600" dirty="0" err="1">
                <a:latin typeface="Calibri"/>
                <a:cs typeface="Calibri"/>
              </a:rPr>
              <a:t>doloreserum</a:t>
            </a:r>
            <a:r>
              <a:rPr lang="en-US" sz="1600" dirty="0">
                <a:latin typeface="Calibri"/>
                <a:cs typeface="Calibri"/>
              </a:rPr>
              <a:t> dolor sum lit </a:t>
            </a:r>
            <a:r>
              <a:rPr lang="en-US" sz="1600" dirty="0" err="1">
                <a:latin typeface="Calibri"/>
                <a:cs typeface="Calibri"/>
              </a:rPr>
              <a:t>mo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essin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pr</a:t>
            </a:r>
            <a:endParaRPr lang="pl-PL" sz="1600" dirty="0">
              <a:latin typeface="Calibri"/>
              <a:cs typeface="Calibri"/>
            </a:endParaRPr>
          </a:p>
          <a:p>
            <a:pPr lvl="0"/>
            <a:endParaRPr lang="pl-PL" dirty="0"/>
          </a:p>
        </p:txBody>
      </p:sp>
      <p:pic>
        <p:nvPicPr>
          <p:cNvPr id="9" name="Picture 8" descr="strzlka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330708"/>
            <a:ext cx="749808" cy="9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8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99988"/>
            <a:ext cx="9144001" cy="858012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6780" y="339148"/>
            <a:ext cx="7566025" cy="1065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>
                <a:solidFill>
                  <a:srgbClr val="111143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  <a:latin typeface="Lucinda"/>
                <a:cs typeface="Lucinda"/>
              </a:defRPr>
            </a:lvl2pPr>
            <a:lvl3pPr>
              <a:defRPr>
                <a:solidFill>
                  <a:srgbClr val="FFFFFF"/>
                </a:solidFill>
                <a:latin typeface="Lucinda"/>
                <a:cs typeface="Lucinda"/>
              </a:defRPr>
            </a:lvl3pPr>
            <a:lvl4pPr>
              <a:defRPr>
                <a:solidFill>
                  <a:srgbClr val="FFFFFF"/>
                </a:solidFill>
                <a:latin typeface="Lucinda"/>
                <a:cs typeface="Lucinda"/>
              </a:defRPr>
            </a:lvl4pPr>
            <a:lvl5pPr>
              <a:defRPr>
                <a:solidFill>
                  <a:srgbClr val="FFFFFF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1222" y="6261723"/>
            <a:ext cx="3023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9" y="6196782"/>
            <a:ext cx="768195" cy="481278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28713" y="1524000"/>
            <a:ext cx="6858000" cy="376396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2200" smtClean="0"/>
            </a:lvl1pPr>
            <a:lvl2pPr>
              <a:lnSpc>
                <a:spcPct val="150000"/>
              </a:lnSpc>
              <a:defRPr>
                <a:latin typeface="Calibri"/>
                <a:cs typeface="Calibri"/>
              </a:defRPr>
            </a:lvl2pPr>
            <a:lvl3pPr>
              <a:lnSpc>
                <a:spcPct val="150000"/>
              </a:lnSpc>
              <a:defRPr>
                <a:latin typeface="Calibri"/>
                <a:cs typeface="Calibri"/>
              </a:defRPr>
            </a:lvl3pPr>
            <a:lvl4pPr>
              <a:lnSpc>
                <a:spcPct val="150000"/>
              </a:lnSpc>
              <a:defRPr>
                <a:latin typeface="Calibri"/>
                <a:cs typeface="Calibri"/>
              </a:defRPr>
            </a:lvl4pPr>
            <a:lvl5pPr>
              <a:lnSpc>
                <a:spcPct val="150000"/>
              </a:lnSpc>
              <a:defRPr>
                <a:latin typeface="Calibri"/>
                <a:cs typeface="Calibri"/>
              </a:defRPr>
            </a:lvl5pPr>
          </a:lstStyle>
          <a:p>
            <a:pPr>
              <a:lnSpc>
                <a:spcPct val="150000"/>
              </a:lnSpc>
            </a:pPr>
            <a:r>
              <a:rPr lang="pl-PL" sz="2200" dirty="0">
                <a:solidFill>
                  <a:prstClr val="black"/>
                </a:solidFill>
                <a:latin typeface="Calibri"/>
              </a:rPr>
              <a:t>Po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remolup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imolorum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expeditiae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hec.At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arciendi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blab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ipienihit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, od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que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adlać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ut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vendiscimin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num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venihillor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minciasit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estota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dolessit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illibusdae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Orror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res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eliat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lat. Ro et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quat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eum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eum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estis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dolestia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vel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erum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es et, si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doluptatur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rerrorunt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laccus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qui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bea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evel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im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nullacestia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quia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commoluptat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ad quo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opta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volest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esti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occum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estis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maio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et lam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verum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vent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volores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simusa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>
                <a:solidFill>
                  <a:prstClr val="black"/>
                </a:solidFill>
                <a:latin typeface="Calibri"/>
              </a:rPr>
              <a:t>nus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. </a:t>
            </a:r>
            <a:endParaRPr lang="pl-PL" sz="2200" dirty="0">
              <a:latin typeface="Calibri"/>
              <a:cs typeface="Calibri"/>
            </a:endParaRPr>
          </a:p>
        </p:txBody>
      </p:sp>
      <p:pic>
        <p:nvPicPr>
          <p:cNvPr id="9" name="Picture 8" descr="strzlka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330708"/>
            <a:ext cx="749808" cy="9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Box 2"/>
          <p:cNvSpPr txBox="1"/>
          <p:nvPr userDrawn="1"/>
        </p:nvSpPr>
        <p:spPr>
          <a:xfrm>
            <a:off x="1076780" y="6460176"/>
            <a:ext cx="3023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chemeClr val="bg1"/>
                </a:solidFill>
                <a:latin typeface="Lucida Grande CE"/>
                <a:cs typeface="Lucida Grande CE"/>
              </a:rPr>
              <a:t>www.konfederacjalewiatan.pl</a:t>
            </a:r>
          </a:p>
          <a:p>
            <a:endParaRPr lang="pl-PL" sz="1300" dirty="0">
              <a:solidFill>
                <a:schemeClr val="bg1"/>
              </a:solidFill>
              <a:latin typeface="Lucida Grande CE"/>
              <a:cs typeface="Lucida Grande CE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5" y="6225004"/>
            <a:ext cx="768195" cy="481278"/>
          </a:xfrm>
          <a:prstGeom prst="rect">
            <a:avLst/>
          </a:prstGeom>
        </p:spPr>
      </p:pic>
      <p:pic>
        <p:nvPicPr>
          <p:cNvPr id="5" name="Picture 4" descr="strzlka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/>
          <a:stretch/>
        </p:blipFill>
        <p:spPr>
          <a:xfrm rot="5400000">
            <a:off x="3925271" y="-185486"/>
            <a:ext cx="1382658" cy="1753631"/>
          </a:xfrm>
          <a:prstGeom prst="rect">
            <a:avLst/>
          </a:prstGeom>
        </p:spPr>
      </p:pic>
      <p:pic>
        <p:nvPicPr>
          <p:cNvPr id="7" name="Picture 6" descr="strzlka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3"/>
          <a:stretch/>
        </p:blipFill>
        <p:spPr>
          <a:xfrm rot="5400000">
            <a:off x="3921636" y="5286223"/>
            <a:ext cx="1389925" cy="1753629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7150" y="2173288"/>
            <a:ext cx="6521450" cy="2589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/>
              <a:t>Jesteśmy najbardziej wpływową polską organizacją biznesową reprezentującą interesy pracodawców w kraju i Europie.</a:t>
            </a:r>
          </a:p>
        </p:txBody>
      </p:sp>
    </p:spTree>
    <p:extLst>
      <p:ext uri="{BB962C8B-B14F-4D97-AF65-F5344CB8AC3E}">
        <p14:creationId xmlns:p14="http://schemas.microsoft.com/office/powerpoint/2010/main" val="230806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111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Picture 9" descr="strzlk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/>
          <a:stretch/>
        </p:blipFill>
        <p:spPr>
          <a:xfrm rot="5400000">
            <a:off x="3925271" y="-185486"/>
            <a:ext cx="1382658" cy="1753631"/>
          </a:xfrm>
          <a:prstGeom prst="rect">
            <a:avLst/>
          </a:prstGeom>
        </p:spPr>
      </p:pic>
      <p:pic>
        <p:nvPicPr>
          <p:cNvPr id="11" name="Picture 10" descr="strzlk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3"/>
          <a:stretch/>
        </p:blipFill>
        <p:spPr>
          <a:xfrm rot="5400000">
            <a:off x="3921636" y="5286223"/>
            <a:ext cx="1389925" cy="1753629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7150" y="2173288"/>
            <a:ext cx="6521450" cy="2589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rgbClr val="FFFFFF"/>
                </a:solidFill>
                <a:latin typeface="Calibri"/>
                <a:cs typeface="Calibri"/>
                <a:sym typeface="Wingdings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/>
              <a:t>Jesteśmy najbardziej wpływową polską organizacją biznesową reprezentującą interesy pracodawców w kraju i Europie.</a:t>
            </a:r>
          </a:p>
        </p:txBody>
      </p:sp>
    </p:spTree>
    <p:extLst>
      <p:ext uri="{BB962C8B-B14F-4D97-AF65-F5344CB8AC3E}">
        <p14:creationId xmlns:p14="http://schemas.microsoft.com/office/powerpoint/2010/main" val="341201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14099"/>
            <a:ext cx="9144001" cy="858012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extBox 6"/>
          <p:cNvSpPr txBox="1"/>
          <p:nvPr userDrawn="1"/>
        </p:nvSpPr>
        <p:spPr>
          <a:xfrm>
            <a:off x="1171222" y="6261723"/>
            <a:ext cx="3023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9" y="6196782"/>
            <a:ext cx="768195" cy="48127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746248"/>
            <a:ext cx="6521450" cy="32096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chemeClr val="tx1"/>
                </a:solidFill>
                <a:latin typeface="Calibri"/>
                <a:cs typeface="Calibri"/>
                <a:sym typeface="Wingdings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/>
              <a:t>Jesteśmy najbardziej wpływową polską organizacją biznesową reprezentującą interesy pracodawców w kraju i Europie.</a:t>
            </a:r>
          </a:p>
        </p:txBody>
      </p:sp>
      <p:pic>
        <p:nvPicPr>
          <p:cNvPr id="10" name="Picture 6" descr="strzlka.png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0"/>
          <a:stretch/>
        </p:blipFill>
        <p:spPr>
          <a:xfrm>
            <a:off x="0" y="1886400"/>
            <a:ext cx="1315212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111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14099"/>
            <a:ext cx="9144001" cy="858012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746248"/>
            <a:ext cx="6521450" cy="32096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rgbClr val="FFFFFF"/>
                </a:solidFill>
                <a:latin typeface="Calibri"/>
                <a:cs typeface="Calibri"/>
                <a:sym typeface="Wingdings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/>
              <a:t>Jesteśmy najbardziej wpływową polską organizacją biznesową reprezentującą interesy pracodawców w kraju i Europie.</a:t>
            </a:r>
          </a:p>
        </p:txBody>
      </p:sp>
      <p:pic>
        <p:nvPicPr>
          <p:cNvPr id="10" name="Picture 9" descr="biała-strzałka2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1886400"/>
            <a:ext cx="1315212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D51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5999988"/>
            <a:ext cx="9144001" cy="858012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>
            <a:spLocks noChangeAspect="1"/>
          </p:cNvSpPr>
          <p:nvPr userDrawn="1"/>
        </p:nvSpPr>
        <p:spPr>
          <a:xfrm>
            <a:off x="1171222" y="6261723"/>
            <a:ext cx="3023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9" y="6196782"/>
            <a:ext cx="768195" cy="4812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‹#›</a:t>
            </a:fld>
            <a:endParaRPr lang="pl-PL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5EA4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E6DD53-08AF-DB48-B07E-274EFEA0C5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746248"/>
            <a:ext cx="6521450" cy="32096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rgbClr val="FFFFFF"/>
                </a:solidFill>
                <a:latin typeface="Calibri"/>
                <a:cs typeface="Calibri"/>
                <a:sym typeface="Wingdings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/>
              <a:t>Jesteśmy najbardziej wpływową polską organizacją biznesową reprezentującą interesy pracodawców w kraju i Europie.</a:t>
            </a:r>
          </a:p>
        </p:txBody>
      </p:sp>
      <p:pic>
        <p:nvPicPr>
          <p:cNvPr id="7" name="Picture 6" descr="biała-strzałka2.png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1886400"/>
            <a:ext cx="1315212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 userDrawn="1"/>
        </p:nvSpPr>
        <p:spPr>
          <a:xfrm>
            <a:off x="0" y="5999988"/>
            <a:ext cx="9144001" cy="858012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4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076780" y="339148"/>
            <a:ext cx="7566025" cy="1065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 baseline="0">
                <a:solidFill>
                  <a:srgbClr val="111143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  <a:latin typeface="Lucinda"/>
                <a:cs typeface="Lucinda"/>
              </a:defRPr>
            </a:lvl2pPr>
            <a:lvl3pPr>
              <a:defRPr>
                <a:solidFill>
                  <a:srgbClr val="FFFFFF"/>
                </a:solidFill>
                <a:latin typeface="Lucinda"/>
                <a:cs typeface="Lucinda"/>
              </a:defRPr>
            </a:lvl3pPr>
            <a:lvl4pPr>
              <a:defRPr>
                <a:solidFill>
                  <a:srgbClr val="FFFFFF"/>
                </a:solidFill>
                <a:latin typeface="Lucinda"/>
                <a:cs typeface="Lucinda"/>
              </a:defRPr>
            </a:lvl4pPr>
            <a:lvl5pPr>
              <a:defRPr>
                <a:solidFill>
                  <a:srgbClr val="FFFFFF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TextBox 4"/>
          <p:cNvSpPr txBox="1">
            <a:spLocks noChangeAspect="1"/>
          </p:cNvSpPr>
          <p:nvPr userDrawn="1"/>
        </p:nvSpPr>
        <p:spPr>
          <a:xfrm>
            <a:off x="1171222" y="6261723"/>
            <a:ext cx="3023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9" y="6196782"/>
            <a:ext cx="768195" cy="48127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16013" y="1524000"/>
            <a:ext cx="6858000" cy="3763963"/>
          </a:xfrm>
          <a:prstGeom prst="rect">
            <a:avLst/>
          </a:prstGeom>
        </p:spPr>
        <p:txBody>
          <a:bodyPr vert="horz" lIns="91440" tIns="45720" bIns="45720" anchor="t" anchorCtr="0"/>
          <a:lstStyle>
            <a:lvl1pPr marL="373380" indent="449580" algn="l">
              <a:lnSpc>
                <a:spcPct val="150000"/>
              </a:lnSpc>
              <a:spcBef>
                <a:spcPts val="600"/>
              </a:spcBef>
              <a:buSzPct val="175000"/>
              <a:buFontTx/>
              <a:buBlip>
                <a:blip r:embed="rId3"/>
              </a:buBlip>
              <a:defRPr sz="2200" baseline="0">
                <a:latin typeface="Calibri"/>
                <a:cs typeface="Calibri"/>
              </a:defRPr>
            </a:lvl1pPr>
            <a:lvl2pPr>
              <a:lnSpc>
                <a:spcPct val="200000"/>
              </a:lnSpc>
              <a:defRPr/>
            </a:lvl2pPr>
            <a:lvl3pPr>
              <a:lnSpc>
                <a:spcPct val="200000"/>
              </a:lnSpc>
              <a:defRPr/>
            </a:lvl3pPr>
            <a:lvl4pPr>
              <a:lnSpc>
                <a:spcPct val="200000"/>
              </a:lnSpc>
              <a:defRPr/>
            </a:lvl4pPr>
            <a:lvl5pPr>
              <a:lnSpc>
                <a:spcPct val="200000"/>
              </a:lnSpc>
              <a:defRPr/>
            </a:lvl5pPr>
          </a:lstStyle>
          <a:p>
            <a:pPr lvl="0"/>
            <a:r>
              <a:rPr lang="pl-PL" sz="2200" dirty="0"/>
              <a:t>Argument pierwszy</a:t>
            </a:r>
          </a:p>
          <a:p>
            <a:pPr lvl="0"/>
            <a:r>
              <a:rPr lang="pl-PL" sz="2200" dirty="0"/>
              <a:t>Argument drugi</a:t>
            </a:r>
          </a:p>
          <a:p>
            <a:pPr lvl="0"/>
            <a:r>
              <a:rPr lang="pl-PL" sz="2200" dirty="0"/>
              <a:t>Argument trzeci</a:t>
            </a:r>
          </a:p>
          <a:p>
            <a:pPr lvl="0"/>
            <a:r>
              <a:rPr lang="pl-PL" sz="2200" dirty="0"/>
              <a:t>Argument czwarty</a:t>
            </a:r>
            <a:endParaRPr lang="pl-PL" dirty="0"/>
          </a:p>
        </p:txBody>
      </p:sp>
      <p:pic>
        <p:nvPicPr>
          <p:cNvPr id="9" name="Picture 8" descr="strzlka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330708"/>
            <a:ext cx="749808" cy="9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1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EA4"/>
                </a:solidFill>
                <a:latin typeface="Calibri"/>
                <a:cs typeface="Calibri"/>
              </a:defRPr>
            </a:lvl1pPr>
          </a:lstStyle>
          <a:p>
            <a:fld id="{C0E6DD53-08AF-DB48-B07E-274EFEA0C5E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263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60" r:id="rId10"/>
    <p:sldLayoutId id="2147483661" r:id="rId11"/>
    <p:sldLayoutId id="214748366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50615" y="2371725"/>
            <a:ext cx="7224664" cy="2114550"/>
          </a:xfrm>
        </p:spPr>
        <p:txBody>
          <a:bodyPr/>
          <a:lstStyle/>
          <a:p>
            <a:r>
              <a:rPr lang="pl-PL" sz="2800" b="1" dirty="0"/>
              <a:t> </a:t>
            </a:r>
            <a:r>
              <a:rPr lang="pl-PL" sz="2800" b="1" dirty="0" smtClean="0"/>
              <a:t>Prawo pracy</a:t>
            </a:r>
            <a:r>
              <a:rPr lang="pl-PL" sz="2400" b="1" dirty="0"/>
              <a:t/>
            </a:r>
            <a:br>
              <a:rPr lang="pl-PL" sz="2400" b="1" dirty="0"/>
            </a:br>
            <a:endParaRPr lang="pl-PL" sz="1400" dirty="0"/>
          </a:p>
          <a:p>
            <a:r>
              <a:rPr lang="pl-PL" sz="2400" dirty="0"/>
              <a:t>Robert Lisicki</a:t>
            </a:r>
          </a:p>
          <a:p>
            <a:r>
              <a:rPr lang="pl-PL" sz="2400" dirty="0"/>
              <a:t> dyrektor departamentu pracy </a:t>
            </a:r>
          </a:p>
        </p:txBody>
      </p:sp>
    </p:spTree>
    <p:extLst>
      <p:ext uri="{BB962C8B-B14F-4D97-AF65-F5344CB8AC3E}">
        <p14:creationId xmlns:p14="http://schemas.microsoft.com/office/powerpoint/2010/main" val="33028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673E14D0-AFD1-412A-BA30-BFE9A439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10</a:t>
            </a:fld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99E9529-C4A1-4788-A7FA-7670940459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1585" y="253664"/>
            <a:ext cx="7795215" cy="1065212"/>
          </a:xfrm>
        </p:spPr>
        <p:txBody>
          <a:bodyPr/>
          <a:lstStyle/>
          <a:p>
            <a:r>
              <a:rPr lang="pl-PL" sz="3200" b="1" dirty="0"/>
              <a:t>Inne zmiany regulacji zatrudnienia od 2019 r. </a:t>
            </a:r>
            <a:endParaRPr lang="pl-PL" sz="3200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DF09648-624E-4D73-B95C-C5920EFF0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906" y="1662896"/>
            <a:ext cx="7326956" cy="376396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</a:rPr>
              <a:t>zmiana ustawy o związkach zawodowych – rozszerzenie prawa do tworzenia związku, przystępowania do niego na osoby zatrudnione w ramach umów cywilnoprawnych,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</a:rPr>
              <a:t> e-akta oraz skrócenie okresu przechowywania akt. </a:t>
            </a:r>
          </a:p>
        </p:txBody>
      </p:sp>
    </p:spTree>
    <p:extLst>
      <p:ext uri="{BB962C8B-B14F-4D97-AF65-F5344CB8AC3E}">
        <p14:creationId xmlns:p14="http://schemas.microsoft.com/office/powerpoint/2010/main" val="140665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11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l-PL" dirty="0"/>
              <a:t>Dziękuję za uwagę!</a:t>
            </a:r>
          </a:p>
        </p:txBody>
      </p:sp>
      <p:pic>
        <p:nvPicPr>
          <p:cNvPr id="4" name="Picture 3" descr="strzlk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/>
          <a:stretch/>
        </p:blipFill>
        <p:spPr>
          <a:xfrm rot="5400000">
            <a:off x="3925271" y="-185486"/>
            <a:ext cx="1382658" cy="1753631"/>
          </a:xfrm>
          <a:prstGeom prst="rect">
            <a:avLst/>
          </a:prstGeom>
        </p:spPr>
      </p:pic>
      <p:pic>
        <p:nvPicPr>
          <p:cNvPr id="5" name="Picture 4" descr="strzlk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3"/>
          <a:stretch/>
        </p:blipFill>
        <p:spPr>
          <a:xfrm rot="5400000">
            <a:off x="3921636" y="5286223"/>
            <a:ext cx="1389925" cy="17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5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2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Zatrudnienia </a:t>
            </a:r>
            <a:r>
              <a:rPr lang="pl-PL" dirty="0" smtClean="0"/>
              <a:t>2019 </a:t>
            </a:r>
            <a:r>
              <a:rPr lang="pl-PL" dirty="0"/>
              <a:t>– </a:t>
            </a:r>
            <a:r>
              <a:rPr lang="pl-PL" dirty="0" smtClean="0"/>
              <a:t>regulacje dotyczące zatrudnienia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501196" y="1809474"/>
            <a:ext cx="7844152" cy="388360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sz="2400" dirty="0" smtClean="0">
                <a:solidFill>
                  <a:srgbClr val="002060"/>
                </a:solidFill>
              </a:rPr>
              <a:t>Pierwszy upływ terminów na stosowanie umów na </a:t>
            </a:r>
            <a:r>
              <a:rPr lang="pl-PL" sz="2400" dirty="0">
                <a:solidFill>
                  <a:srgbClr val="002060"/>
                </a:solidFill>
              </a:rPr>
              <a:t>czas określony, </a:t>
            </a:r>
            <a:r>
              <a:rPr lang="pl-PL" sz="2400" dirty="0" smtClean="0">
                <a:solidFill>
                  <a:srgbClr val="002060"/>
                </a:solidFill>
              </a:rPr>
              <a:t>pracy tymczasowej</a:t>
            </a:r>
            <a:endParaRPr lang="pl-PL" sz="24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>
                <a:solidFill>
                  <a:srgbClr val="002060"/>
                </a:solidFill>
              </a:rPr>
              <a:t>Pracownicze </a:t>
            </a:r>
            <a:r>
              <a:rPr lang="pl-PL" sz="2400" dirty="0">
                <a:solidFill>
                  <a:srgbClr val="002060"/>
                </a:solidFill>
              </a:rPr>
              <a:t>Plany Kapitałowe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>
                <a:solidFill>
                  <a:srgbClr val="002060"/>
                </a:solidFill>
              </a:rPr>
              <a:t>Ubezpieczenia społeczne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>
                <a:solidFill>
                  <a:srgbClr val="002060"/>
                </a:solidFill>
              </a:rPr>
              <a:t>Inne zmiany w prawie </a:t>
            </a:r>
            <a:r>
              <a:rPr lang="pl-PL" sz="2400" dirty="0" smtClean="0">
                <a:solidFill>
                  <a:srgbClr val="002060"/>
                </a:solidFill>
              </a:rPr>
              <a:t>pracy</a:t>
            </a:r>
          </a:p>
          <a:p>
            <a:endParaRPr lang="pl-PL" sz="24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26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3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/>
              <a:t>Rok 2018 – pierwszy upływ terminów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632012" y="1161754"/>
            <a:ext cx="7354701" cy="376396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</a:rPr>
              <a:t>umowy na czas określony – 33 miesiące/3 umowy </a:t>
            </a:r>
          </a:p>
          <a:p>
            <a:pPr lvl="1" indent="0">
              <a:buNone/>
            </a:pPr>
            <a:endParaRPr lang="pl-PL" sz="2000" dirty="0">
              <a:solidFill>
                <a:srgbClr val="002060"/>
              </a:solidFill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002060"/>
              </a:solidFill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002060"/>
              </a:solidFill>
            </a:endParaRPr>
          </a:p>
          <a:p>
            <a:pPr lvl="1" indent="0">
              <a:buNone/>
            </a:pPr>
            <a:endParaRPr lang="pl-PL" sz="2000" dirty="0">
              <a:solidFill>
                <a:srgbClr val="002060"/>
              </a:solidFill>
            </a:endParaRPr>
          </a:p>
          <a:p>
            <a:pPr marL="400050" lvl="2" indent="0">
              <a:buNone/>
            </a:pPr>
            <a:r>
              <a:rPr lang="pl-PL" sz="1600" dirty="0">
                <a:solidFill>
                  <a:srgbClr val="002060"/>
                </a:solidFill>
              </a:rPr>
              <a:t>21 listopada 2018 r. </a:t>
            </a:r>
            <a:endParaRPr lang="pl-PL" sz="1600" dirty="0" smtClean="0">
              <a:solidFill>
                <a:srgbClr val="002060"/>
              </a:solidFill>
            </a:endParaRPr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2060"/>
                </a:solidFill>
              </a:rPr>
              <a:t>p</a:t>
            </a:r>
            <a:r>
              <a:rPr lang="pl-PL" sz="2000" b="1" dirty="0" smtClean="0">
                <a:solidFill>
                  <a:srgbClr val="002060"/>
                </a:solidFill>
              </a:rPr>
              <a:t>raca tymczasowa</a:t>
            </a:r>
            <a:r>
              <a:rPr lang="pl-PL" sz="2000" dirty="0" smtClean="0">
                <a:solidFill>
                  <a:srgbClr val="002060"/>
                </a:solidFill>
              </a:rPr>
              <a:t> - ograniczenie </a:t>
            </a:r>
            <a:r>
              <a:rPr lang="pl-PL" sz="2000" dirty="0">
                <a:solidFill>
                  <a:srgbClr val="002060"/>
                </a:solidFill>
              </a:rPr>
              <a:t>okresu skierowania: ten sam pracownik tymczasowy nie może być kierowany z różnych agencji do pracy na rzecz tego samego pracodawcy użytkownika</a:t>
            </a:r>
          </a:p>
          <a:p>
            <a:pPr marL="285750" lvl="1"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002060"/>
              </a:solidFill>
            </a:endParaRPr>
          </a:p>
          <a:p>
            <a:pPr lvl="1" indent="0">
              <a:buNone/>
            </a:pPr>
            <a:endParaRPr lang="pl-PL" sz="2000" dirty="0"/>
          </a:p>
          <a:p>
            <a:pPr marL="1028700" lvl="1">
              <a:buFont typeface="Wingdings" panose="05000000000000000000" pitchFamily="2" charset="2"/>
              <a:buChar char="Ø"/>
            </a:pPr>
            <a:endParaRPr lang="pl-PL" sz="2000" dirty="0"/>
          </a:p>
          <a:p>
            <a:pPr marL="1028700" lvl="1">
              <a:buFont typeface="Wingdings" panose="05000000000000000000" pitchFamily="2" charset="2"/>
              <a:buChar char="Ø"/>
            </a:pPr>
            <a:endParaRPr lang="pl-PL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517F935-A0FB-4D2C-8FEF-3819EE598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749286"/>
              </p:ext>
            </p:extLst>
          </p:nvPr>
        </p:nvGraphicFramePr>
        <p:xfrm>
          <a:off x="501195" y="1056806"/>
          <a:ext cx="7933898" cy="273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xmlns="" id="{4B70D61E-7FC5-47F6-A6EA-9D02C0E27517}"/>
              </a:ext>
            </a:extLst>
          </p:cNvPr>
          <p:cNvCxnSpPr/>
          <p:nvPr/>
        </p:nvCxnSpPr>
        <p:spPr>
          <a:xfrm>
            <a:off x="486321" y="3178918"/>
            <a:ext cx="5557838" cy="12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ole tekstowe 14">
            <a:extLst>
              <a:ext uri="{FF2B5EF4-FFF2-40B4-BE49-F238E27FC236}">
                <a16:creationId xmlns:a16="http://schemas.microsoft.com/office/drawing/2014/main" xmlns="" id="{D7F674D2-F058-4CFA-8CB4-48E58F165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522" y="3429000"/>
            <a:ext cx="176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b="1" dirty="0">
                <a:solidFill>
                  <a:schemeClr val="tx2"/>
                </a:solidFill>
                <a:latin typeface="Calibri" panose="020F0502020204030204" pitchFamily="34" charset="0"/>
              </a:rPr>
              <a:t>33 miesiące</a:t>
            </a:r>
          </a:p>
        </p:txBody>
      </p:sp>
    </p:spTree>
    <p:extLst>
      <p:ext uri="{BB962C8B-B14F-4D97-AF65-F5344CB8AC3E}">
        <p14:creationId xmlns:p14="http://schemas.microsoft.com/office/powerpoint/2010/main" val="4535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4B3DA8DD-9A2D-4A6C-826B-C0F98F0E1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150" y="220663"/>
            <a:ext cx="8324850" cy="790575"/>
          </a:xfrm>
        </p:spPr>
        <p:txBody>
          <a:bodyPr/>
          <a:lstStyle/>
          <a:p>
            <a:pPr>
              <a:defRPr/>
            </a:pPr>
            <a:r>
              <a:rPr lang="pl-PL" altLang="pl-PL" sz="3600" b="1" dirty="0"/>
              <a:t>Pracownicze Plany Kapitałowe (PPK)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5FBFC04-ACE5-4266-B5A0-7D09978061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50" y="1219200"/>
            <a:ext cx="8140700" cy="4068763"/>
          </a:xfrm>
        </p:spPr>
        <p:txBody>
          <a:bodyPr/>
          <a:lstStyle/>
          <a:p>
            <a:pPr marL="450850" indent="-450850" algn="just"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srgbClr val="002060"/>
                </a:solidFill>
              </a:rPr>
              <a:t>tworzony w celu systematycznego gromadzenia oszczędności przez uczestnika PPK z przeznaczeniem na wypłatę po osiągnięciu przez niego 60. roku życia oraz na inne cele określone w ustawie</a:t>
            </a:r>
          </a:p>
          <a:p>
            <a:pPr marL="450850" indent="-450850" algn="just"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srgbClr val="002060"/>
                </a:solidFill>
              </a:rPr>
              <a:t>środki gromadzone w PPK stanowią </a:t>
            </a:r>
            <a:r>
              <a:rPr lang="pl-PL" sz="2400" b="1" dirty="0">
                <a:solidFill>
                  <a:srgbClr val="002060"/>
                </a:solidFill>
              </a:rPr>
              <a:t>prywatną własność uczestnika PPK</a:t>
            </a:r>
          </a:p>
          <a:p>
            <a:pPr marL="450850" indent="-450850" algn="just"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002060"/>
                </a:solidFill>
              </a:rPr>
              <a:t>dobrowolny czy obowiązkowy? </a:t>
            </a:r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xmlns="" id="{D7DE3E69-8C83-4FFD-B6F9-A9BFBC585FD9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3F2B4BE3-0992-452E-BBDA-C67B15B5B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824" y="96838"/>
            <a:ext cx="8181975" cy="788987"/>
          </a:xfrm>
        </p:spPr>
        <p:txBody>
          <a:bodyPr/>
          <a:lstStyle/>
          <a:p>
            <a:pPr>
              <a:defRPr/>
            </a:pPr>
            <a:r>
              <a:rPr lang="pl-PL" altLang="pl-PL" dirty="0"/>
              <a:t> </a:t>
            </a:r>
            <a:r>
              <a:rPr lang="pl-PL" altLang="pl-PL" sz="3600" dirty="0"/>
              <a:t>PPK – czy rzeczywiście  pracownicze?  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BC65909-8E77-4EFF-863E-9E5E563E55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850" y="1204611"/>
            <a:ext cx="8750300" cy="3673475"/>
          </a:xfrm>
        </p:spPr>
        <p:txBody>
          <a:bodyPr/>
          <a:lstStyle/>
          <a:p>
            <a:pPr marL="323850" indent="-323850" algn="just">
              <a:defRPr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l-P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Osoby zatrudnione:</a:t>
            </a:r>
          </a:p>
          <a:p>
            <a:pPr marL="626110" indent="-302260" algn="just">
              <a:defRPr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    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pracownicy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których mowa w art. 2 Kodeks pracy  - z pewnymi wyjątkami, </a:t>
            </a:r>
          </a:p>
          <a:p>
            <a:pPr marL="626110" indent="-302260" algn="just">
              <a:defRPr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     osoby fizyczne wykonujące pracę nakładczą, które ukończyły 18. rok życia</a:t>
            </a:r>
          </a:p>
          <a:p>
            <a:pPr marL="626110" indent="-302260" algn="just">
              <a:defRPr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     członków rolniczych spółdzielni produkcyjnych lub spółdzielni kółek rolniczych,</a:t>
            </a:r>
          </a:p>
          <a:p>
            <a:pPr marL="626110" indent="-302260" algn="just">
              <a:defRPr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    osoby fizyczne, które ukończyły 18. rok życia, wykonujące pracę na podstawie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umowy agencyjnej lub umowy zlecenia albo innej umowy o świadczenie usług, do której zgodnie z art. 750 Kodeksu cywilnego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stosuje się przepisy dotyczące zlecenia,</a:t>
            </a:r>
          </a:p>
          <a:p>
            <a:pPr marL="626110" indent="-302260" algn="just">
              <a:defRPr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    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członków rad nadzorczych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wynagradzanych z tytułu pełnienia tych funkcji</a:t>
            </a:r>
          </a:p>
          <a:p>
            <a:pPr marL="323850" algn="just">
              <a:defRPr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podlegające obowiązkowo ubezpieczeniom emerytalnemu i rentowym z tych tytułów w Rzeczypospolitej Polskiej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96260" name="Symbol zastępczy numeru slajdu 3">
            <a:extLst>
              <a:ext uri="{FF2B5EF4-FFF2-40B4-BE49-F238E27FC236}">
                <a16:creationId xmlns:a16="http://schemas.microsoft.com/office/drawing/2014/main" xmlns="" id="{462D18DD-46E1-4474-9292-5EAE076EF1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F6E7B96C-D168-4579-A02F-A711A13477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62" y="117476"/>
            <a:ext cx="8326438" cy="788987"/>
          </a:xfrm>
        </p:spPr>
        <p:txBody>
          <a:bodyPr/>
          <a:lstStyle/>
          <a:p>
            <a:pPr>
              <a:defRPr/>
            </a:pPr>
            <a:r>
              <a:rPr lang="pl-PL" sz="3600" dirty="0"/>
              <a:t>Etapy wdrażania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EDF66EB-9CE7-467F-B074-6DF5EBD48B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075" y="693738"/>
            <a:ext cx="8435975" cy="4821237"/>
          </a:xfrm>
        </p:spPr>
        <p:txBody>
          <a:bodyPr/>
          <a:lstStyle/>
          <a:p>
            <a:pPr marL="1028700" lvl="1"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ustawa ma wejść w życie z dniem 1 stycznia 2019 r. </a:t>
            </a:r>
          </a:p>
          <a:p>
            <a:pPr marL="1028700" lvl="1"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rgbClr val="002060"/>
                </a:solidFill>
              </a:rPr>
              <a:t>wdrożenie PPK będzie następowało stopniowo </a:t>
            </a:r>
          </a:p>
          <a:p>
            <a:pPr>
              <a:defRPr/>
            </a:pPr>
            <a:endParaRPr lang="pl-PL" sz="2400" dirty="0"/>
          </a:p>
        </p:txBody>
      </p:sp>
      <p:sp>
        <p:nvSpPr>
          <p:cNvPr id="97284" name="Symbol zastępczy numeru slajdu 3">
            <a:extLst>
              <a:ext uri="{FF2B5EF4-FFF2-40B4-BE49-F238E27FC236}">
                <a16:creationId xmlns:a16="http://schemas.microsoft.com/office/drawing/2014/main" xmlns="" id="{565FE018-798A-4994-8BB7-6A48BAB1BFE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7E83B6-430E-427E-9174-30B211AB4AC3}" type="slidenum">
              <a:rPr lang="pl-PL" altLang="pl-PL" smtClean="0">
                <a:solidFill>
                  <a:srgbClr val="FF0000"/>
                </a:solidFill>
              </a:rPr>
              <a:pPr/>
              <a:t>6</a:t>
            </a:fld>
            <a:endParaRPr lang="pl-PL" altLang="pl-PL">
              <a:solidFill>
                <a:srgbClr val="FF0000"/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81A38403-B7D7-4292-BCAB-6E882F330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88969"/>
              </p:ext>
            </p:extLst>
          </p:nvPr>
        </p:nvGraphicFramePr>
        <p:xfrm>
          <a:off x="346075" y="1908175"/>
          <a:ext cx="8596313" cy="396716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86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0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4256">
                <a:tc>
                  <a:txBody>
                    <a:bodyPr/>
                    <a:lstStyle/>
                    <a:p>
                      <a:r>
                        <a:rPr lang="pl-PL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 Podmioty zatrudniające</a:t>
                      </a:r>
                      <a:endParaRPr lang="pl-PL" sz="1800" dirty="0"/>
                    </a:p>
                  </a:txBody>
                  <a:tcPr marL="91449" marR="91449" marT="45708" marB="4570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Data stosowania ustawy </a:t>
                      </a:r>
                    </a:p>
                  </a:txBody>
                  <a:tcPr marL="91449" marR="91449" marT="45708" marB="4570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5568">
                <a:tc>
                  <a:txBody>
                    <a:bodyPr/>
                    <a:lstStyle/>
                    <a:p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zatrudniają co najmniej 250 osób zatrudnionych według stanu na dzień 31 grudnia 2018 r.</a:t>
                      </a:r>
                      <a:endParaRPr lang="pl-PL" sz="1800" dirty="0"/>
                    </a:p>
                  </a:txBody>
                  <a:tcPr marL="91449" marR="91449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od dnia 1 lipca 2019 r.</a:t>
                      </a:r>
                      <a:endParaRPr lang="pl-PL" sz="1800" dirty="0"/>
                    </a:p>
                  </a:txBody>
                  <a:tcPr marL="91449" marR="91449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5568">
                <a:tc>
                  <a:txBody>
                    <a:bodyPr/>
                    <a:lstStyle/>
                    <a:p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zatrudniają co najmniej 50 osób zatrudnionych według stanu na dzień 30 czerwca 2019 r. </a:t>
                      </a:r>
                      <a:endParaRPr lang="pl-PL" sz="1800" dirty="0"/>
                    </a:p>
                  </a:txBody>
                  <a:tcPr marL="91449" marR="91449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dnia 1 stycznia 2020 r.,</a:t>
                      </a:r>
                      <a:endParaRPr lang="pl-PL" sz="1800" dirty="0"/>
                    </a:p>
                  </a:txBody>
                  <a:tcPr marL="91449" marR="91449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7514">
                <a:tc>
                  <a:txBody>
                    <a:bodyPr/>
                    <a:lstStyle/>
                    <a:p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zatrudniają co najmniej 20 osób zatrudnionych według stanu na dzień 31 grudnia 2019 r.</a:t>
                      </a:r>
                      <a:endParaRPr lang="pl-PL" sz="1800" dirty="0"/>
                    </a:p>
                  </a:txBody>
                  <a:tcPr marL="91449" marR="91449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dnia 1 lipca 2020 r.,</a:t>
                      </a:r>
                      <a:endParaRPr lang="pl-PL" sz="1800" dirty="0"/>
                    </a:p>
                  </a:txBody>
                  <a:tcPr marL="91449" marR="91449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256">
                <a:tc>
                  <a:txBody>
                    <a:bodyPr/>
                    <a:lstStyle/>
                    <a:p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pozostałe podmioty</a:t>
                      </a:r>
                      <a:r>
                        <a:rPr lang="pl-PL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zatrudniające</a:t>
                      </a:r>
                      <a:endParaRPr lang="pl-PL" sz="1800" dirty="0"/>
                    </a:p>
                  </a:txBody>
                  <a:tcPr marL="91449" marR="91449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dnia 1 stycznia 2021 r.</a:t>
                      </a:r>
                      <a:endParaRPr lang="pl-PL" sz="1800" dirty="0"/>
                    </a:p>
                  </a:txBody>
                  <a:tcPr marL="91449" marR="91449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numeru slajd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14E16A-9B43-4E52-B750-E4CE07ECE72C}" type="slidenum">
              <a:rPr lang="pl-PL" altLang="pl-PL" smtClean="0">
                <a:solidFill>
                  <a:srgbClr val="FF0000"/>
                </a:solidFill>
              </a:rPr>
              <a:pPr/>
              <a:t>7</a:t>
            </a:fld>
            <a:endParaRPr lang="pl-PL" altLang="pl-PL" smtClean="0">
              <a:solidFill>
                <a:srgbClr val="FF0000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0250" y="615950"/>
            <a:ext cx="7912100" cy="788988"/>
          </a:xfrm>
        </p:spPr>
        <p:txBody>
          <a:bodyPr/>
          <a:lstStyle/>
          <a:p>
            <a:pPr>
              <a:defRPr/>
            </a:pPr>
            <a:r>
              <a:rPr lang="pl-PL" dirty="0"/>
              <a:t>Etapy wdrażania – najwięksi przedsiębiorcy</a:t>
            </a:r>
          </a:p>
        </p:txBody>
      </p:sp>
      <p:sp>
        <p:nvSpPr>
          <p:cNvPr id="6" name="Strzałka w prawo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728663" y="3679825"/>
            <a:ext cx="7913687" cy="1065213"/>
          </a:xfrm>
          <a:prstGeom prst="rightArrow">
            <a:avLst>
              <a:gd name="adj1" fmla="val 50000"/>
              <a:gd name="adj2" fmla="val 49936"/>
            </a:avLst>
          </a:prstGeom>
          <a:solidFill>
            <a:schemeClr val="accent5">
              <a:lumMod val="20000"/>
              <a:lumOff val="80000"/>
            </a:schemeClr>
          </a:solidFill>
          <a:ln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l-PL" altLang="pl-PL" dirty="0"/>
              <a:t>Lipiec         Sierpień            Wrzesień         Październik  </a:t>
            </a:r>
            <a:r>
              <a:rPr lang="pl-PL" altLang="pl-PL" dirty="0" smtClean="0"/>
              <a:t>                  Listopad</a:t>
            </a:r>
            <a:endParaRPr lang="pl-PL" altLang="pl-PL" dirty="0"/>
          </a:p>
        </p:txBody>
      </p:sp>
      <p:cxnSp>
        <p:nvCxnSpPr>
          <p:cNvPr id="7" name="Łącznik prosty ze strzałką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728663" y="3205163"/>
            <a:ext cx="1587" cy="23844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chemat blokowy: proces 7">
            <a:extLst>
              <a:ext uri="{FF2B5EF4-FFF2-40B4-BE49-F238E27FC236}"/>
            </a:extLst>
          </p:cNvPr>
          <p:cNvSpPr/>
          <p:nvPr/>
        </p:nvSpPr>
        <p:spPr>
          <a:xfrm>
            <a:off x="225425" y="2627313"/>
            <a:ext cx="1436688" cy="542925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1 lipca  2019</a:t>
            </a:r>
          </a:p>
        </p:txBody>
      </p:sp>
      <p:cxnSp>
        <p:nvCxnSpPr>
          <p:cNvPr id="10" name="Łącznik prosty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693863" y="3948113"/>
            <a:ext cx="0" cy="527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2892425" y="3948113"/>
            <a:ext cx="0" cy="527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300538" y="3948113"/>
            <a:ext cx="0" cy="527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5659438" y="3282950"/>
            <a:ext cx="0" cy="23844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Schemat blokowy: proces 15">
            <a:extLst>
              <a:ext uri="{FF2B5EF4-FFF2-40B4-BE49-F238E27FC236}"/>
            </a:extLst>
          </p:cNvPr>
          <p:cNvSpPr/>
          <p:nvPr/>
        </p:nvSpPr>
        <p:spPr>
          <a:xfrm>
            <a:off x="4300538" y="1387475"/>
            <a:ext cx="1806575" cy="1800225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do 25 października 2019</a:t>
            </a:r>
          </a:p>
          <a:p>
            <a:pPr algn="ctr">
              <a:defRPr/>
            </a:pPr>
            <a:r>
              <a:rPr lang="pl-PL" dirty="0"/>
              <a:t>umowa o zarządzanie PPK</a:t>
            </a:r>
          </a:p>
        </p:txBody>
      </p:sp>
      <p:cxnSp>
        <p:nvCxnSpPr>
          <p:cNvPr id="17" name="Łącznik prosty ze strzałką 1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7432675" y="3187700"/>
            <a:ext cx="0" cy="241935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Schemat blokowy: proces 17">
            <a:extLst>
              <a:ext uri="{FF2B5EF4-FFF2-40B4-BE49-F238E27FC236}"/>
            </a:extLst>
          </p:cNvPr>
          <p:cNvSpPr/>
          <p:nvPr/>
        </p:nvSpPr>
        <p:spPr>
          <a:xfrm>
            <a:off x="6553200" y="1985963"/>
            <a:ext cx="2138363" cy="113665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rgbClr val="002060"/>
                </a:solidFill>
              </a:rPr>
              <a:t>do 12 listopada 2019</a:t>
            </a:r>
          </a:p>
          <a:p>
            <a:pPr algn="ctr">
              <a:defRPr/>
            </a:pPr>
            <a:r>
              <a:rPr lang="pl-PL" dirty="0">
                <a:solidFill>
                  <a:srgbClr val="002060"/>
                </a:solidFill>
              </a:rPr>
              <a:t>umowa o prowadzenie PPK</a:t>
            </a:r>
          </a:p>
        </p:txBody>
      </p:sp>
      <p:cxnSp>
        <p:nvCxnSpPr>
          <p:cNvPr id="19" name="Łącznik prosty 1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115050" y="3948113"/>
            <a:ext cx="0" cy="527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77992"/>
      </p:ext>
    </p:extLst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ADF32438-4CE6-4F0E-91A6-2D173A228A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52400"/>
            <a:ext cx="8326438" cy="788988"/>
          </a:xfrm>
        </p:spPr>
        <p:txBody>
          <a:bodyPr/>
          <a:lstStyle/>
          <a:p>
            <a:pPr>
              <a:defRPr/>
            </a:pPr>
            <a:r>
              <a:rPr lang="pl-PL" sz="3600" dirty="0"/>
              <a:t>Wysokość wpłat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89C510A-3E49-445E-A70D-53454A6C93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900" y="872332"/>
            <a:ext cx="8674100" cy="40751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/>
              <a:t>podmiot zatrudniający i uczestnik PPK finansują wpłaty podstawowe z własnych środków.</a:t>
            </a:r>
          </a:p>
        </p:txBody>
      </p:sp>
      <p:sp>
        <p:nvSpPr>
          <p:cNvPr id="107524" name="Symbol zastępczy numeru slajdu 3">
            <a:extLst>
              <a:ext uri="{FF2B5EF4-FFF2-40B4-BE49-F238E27FC236}">
                <a16:creationId xmlns:a16="http://schemas.microsoft.com/office/drawing/2014/main" xmlns="" id="{F7CFF552-48E9-4F10-98BC-3F4249BDEB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 dirty="0">
              <a:solidFill>
                <a:srgbClr val="FF0000"/>
              </a:solidFill>
            </a:endParaRP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xmlns="" id="{54538028-9C4C-4115-9A1F-D6FC1BED29A6}"/>
              </a:ext>
            </a:extLst>
          </p:cNvPr>
          <p:cNvSpPr/>
          <p:nvPr/>
        </p:nvSpPr>
        <p:spPr bwMode="auto">
          <a:xfrm>
            <a:off x="409575" y="1358900"/>
            <a:ext cx="2868613" cy="1135063"/>
          </a:xfrm>
          <a:prstGeom prst="ellipse">
            <a:avLst/>
          </a:prstGeom>
          <a:ln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hangingPunct="1">
              <a:spcAft>
                <a:spcPts val="60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Podstawowe wpłaty </a:t>
            </a:r>
          </a:p>
        </p:txBody>
      </p:sp>
      <p:sp>
        <p:nvSpPr>
          <p:cNvPr id="107526" name="Strzałka w dół 5">
            <a:extLst>
              <a:ext uri="{FF2B5EF4-FFF2-40B4-BE49-F238E27FC236}">
                <a16:creationId xmlns:a16="http://schemas.microsoft.com/office/drawing/2014/main" xmlns="" id="{69FF41B7-7F53-40E9-8D79-A1111029E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2392363"/>
            <a:ext cx="411163" cy="725487"/>
          </a:xfrm>
          <a:prstGeom prst="downArrow">
            <a:avLst>
              <a:gd name="adj1" fmla="val 19231"/>
              <a:gd name="adj2" fmla="val 49863"/>
            </a:avLst>
          </a:prstGeom>
          <a:solidFill>
            <a:schemeClr val="accent2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endParaRPr lang="pl-PL" altLang="pl-PL" sz="1400" b="1">
              <a:solidFill>
                <a:srgbClr val="786860"/>
              </a:solidFill>
              <a:latin typeface="Trebuchet MS" panose="020B0603020202020204" pitchFamily="34" charset="0"/>
            </a:endParaRPr>
          </a:p>
        </p:txBody>
      </p:sp>
      <p:sp>
        <p:nvSpPr>
          <p:cNvPr id="107527" name="Elipsa 6">
            <a:extLst>
              <a:ext uri="{FF2B5EF4-FFF2-40B4-BE49-F238E27FC236}">
                <a16:creationId xmlns:a16="http://schemas.microsoft.com/office/drawing/2014/main" xmlns="" id="{7DEEB403-DA30-4A24-A0DB-6791640A6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2754313"/>
            <a:ext cx="1719263" cy="1458912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D8D85"/>
            </a:solidFill>
            <a:round/>
            <a:headEnd/>
            <a:tailEnd type="triangle" w="lg" len="med"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r>
              <a:rPr lang="pl-PL" altLang="pl-PL" b="1">
                <a:solidFill>
                  <a:schemeClr val="bg1"/>
                </a:solidFill>
                <a:latin typeface="Trebuchet MS" panose="020B0603020202020204" pitchFamily="34" charset="0"/>
              </a:rPr>
              <a:t>Pracownik 2% </a:t>
            </a:r>
            <a:r>
              <a:rPr lang="pl-PL" altLang="pl-PL" b="1">
                <a:solidFill>
                  <a:srgbClr val="786860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07528" name="Elipsa 7">
            <a:extLst>
              <a:ext uri="{FF2B5EF4-FFF2-40B4-BE49-F238E27FC236}">
                <a16:creationId xmlns:a16="http://schemas.microsoft.com/office/drawing/2014/main" xmlns="" id="{35E3B388-D335-4BFD-9FC7-A009358CE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754313"/>
            <a:ext cx="1844675" cy="1458912"/>
          </a:xfrm>
          <a:prstGeom prst="ellipse">
            <a:avLst/>
          </a:prstGeom>
          <a:solidFill>
            <a:srgbClr val="00B0F0"/>
          </a:solidFill>
          <a:ln w="25400" algn="ctr">
            <a:solidFill>
              <a:srgbClr val="9D8D85"/>
            </a:solidFill>
            <a:round/>
            <a:headEnd/>
            <a:tailEnd type="triangle" w="lg" len="med"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r>
              <a:rPr lang="pl-PL" altLang="pl-PL" b="1">
                <a:solidFill>
                  <a:schemeClr val="bg1"/>
                </a:solidFill>
                <a:latin typeface="Trebuchet MS" panose="020B0603020202020204" pitchFamily="34" charset="0"/>
              </a:rPr>
              <a:t>Pracodawca 1,5%</a:t>
            </a:r>
          </a:p>
        </p:txBody>
      </p:sp>
      <p:sp>
        <p:nvSpPr>
          <p:cNvPr id="107529" name="Prostokąt zaokrąglony 8">
            <a:extLst>
              <a:ext uri="{FF2B5EF4-FFF2-40B4-BE49-F238E27FC236}">
                <a16:creationId xmlns:a16="http://schemas.microsoft.com/office/drawing/2014/main" xmlns="" id="{9C350200-E445-4F76-A4BC-07390FEB7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4306888"/>
            <a:ext cx="2878138" cy="16160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9D8D85"/>
            </a:solidFill>
            <a:round/>
            <a:headEnd/>
            <a:tailEnd type="triangle" w="lg" len="med"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r>
              <a:rPr lang="pl-PL" altLang="pl-PL" sz="1400"/>
              <a:t>Pracownik nie mniej niż 0,5%</a:t>
            </a:r>
          </a:p>
          <a:p>
            <a:pPr algn="ctr" defTabSz="914400" eaLnBrk="1" hangingPunct="1">
              <a:spcAft>
                <a:spcPts val="600"/>
              </a:spcAft>
            </a:pPr>
            <a:r>
              <a:rPr lang="pl-PL" altLang="pl-PL" sz="1400"/>
              <a:t>jeżeli wynagrodzenie osiągane z różnych źródeł w danym miesiącu nie przekracza 1,2‑krotności minimalnego wynagrodzenia </a:t>
            </a:r>
            <a:endParaRPr lang="pl-PL" altLang="pl-PL" sz="1400" b="1">
              <a:solidFill>
                <a:srgbClr val="78686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8CA07C88-6D35-4D5B-8CD3-E63B2C62EFC4}"/>
              </a:ext>
            </a:extLst>
          </p:cNvPr>
          <p:cNvSpPr/>
          <p:nvPr/>
        </p:nvSpPr>
        <p:spPr bwMode="auto">
          <a:xfrm>
            <a:off x="5375275" y="1358900"/>
            <a:ext cx="2681288" cy="1135063"/>
          </a:xfrm>
          <a:prstGeom prst="ellipse">
            <a:avLst/>
          </a:prstGeom>
          <a:ln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hangingPunct="1">
              <a:spcAft>
                <a:spcPts val="600"/>
              </a:spcAft>
              <a:defRPr/>
            </a:pPr>
            <a:r>
              <a:rPr lang="pl-PL" b="1" dirty="0">
                <a:solidFill>
                  <a:schemeClr val="bg1"/>
                </a:solidFill>
              </a:rPr>
              <a:t>Wpłaty dodatkowe </a:t>
            </a:r>
          </a:p>
        </p:txBody>
      </p:sp>
      <p:sp>
        <p:nvSpPr>
          <p:cNvPr id="107531" name="Strzałka w dół 10">
            <a:extLst>
              <a:ext uri="{FF2B5EF4-FFF2-40B4-BE49-F238E27FC236}">
                <a16:creationId xmlns:a16="http://schemas.microsoft.com/office/drawing/2014/main" xmlns="" id="{906AA38E-77A3-4F3D-B11A-3747D9E33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8" y="2498725"/>
            <a:ext cx="409575" cy="725488"/>
          </a:xfrm>
          <a:prstGeom prst="downArrow">
            <a:avLst>
              <a:gd name="adj1" fmla="val 19231"/>
              <a:gd name="adj2" fmla="val 50056"/>
            </a:avLst>
          </a:prstGeom>
          <a:solidFill>
            <a:schemeClr val="accent2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endParaRPr lang="pl-PL" altLang="pl-PL" sz="1400" b="1">
              <a:solidFill>
                <a:srgbClr val="786860"/>
              </a:solidFill>
              <a:latin typeface="Trebuchet MS" panose="020B0603020202020204" pitchFamily="34" charset="0"/>
            </a:endParaRPr>
          </a:p>
        </p:txBody>
      </p:sp>
      <p:sp>
        <p:nvSpPr>
          <p:cNvPr id="107532" name="Elipsa 11">
            <a:extLst>
              <a:ext uri="{FF2B5EF4-FFF2-40B4-BE49-F238E27FC236}">
                <a16:creationId xmlns:a16="http://schemas.microsoft.com/office/drawing/2014/main" xmlns="" id="{3C4B9597-7187-44E5-937C-A587F4E7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2881313"/>
            <a:ext cx="1719262" cy="1579562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D8D85"/>
            </a:solidFill>
            <a:round/>
            <a:headEnd/>
            <a:tailEnd type="triangle" w="lg" len="med"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r>
              <a:rPr lang="pl-PL" altLang="pl-PL" b="1">
                <a:solidFill>
                  <a:schemeClr val="bg1"/>
                </a:solidFill>
                <a:latin typeface="Trebuchet MS" panose="020B0603020202020204" pitchFamily="34" charset="0"/>
              </a:rPr>
              <a:t>Pracownik 2% </a:t>
            </a:r>
            <a:r>
              <a:rPr lang="pl-PL" altLang="pl-PL" b="1">
                <a:solidFill>
                  <a:srgbClr val="786860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07533" name="Elipsa 12">
            <a:extLst>
              <a:ext uri="{FF2B5EF4-FFF2-40B4-BE49-F238E27FC236}">
                <a16:creationId xmlns:a16="http://schemas.microsoft.com/office/drawing/2014/main" xmlns="" id="{F8B9D7EC-9C1E-4EB4-A523-EE6EE551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2909888"/>
            <a:ext cx="1846263" cy="1503362"/>
          </a:xfrm>
          <a:prstGeom prst="ellipse">
            <a:avLst/>
          </a:prstGeom>
          <a:solidFill>
            <a:srgbClr val="00B0F0"/>
          </a:solidFill>
          <a:ln w="25400" algn="ctr">
            <a:solidFill>
              <a:srgbClr val="9D8D85"/>
            </a:solidFill>
            <a:round/>
            <a:headEnd/>
            <a:tailEnd type="triangle" w="lg" len="med"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Aft>
                <a:spcPts val="600"/>
              </a:spcAft>
            </a:pPr>
            <a:r>
              <a:rPr lang="pl-PL" altLang="pl-PL" b="1">
                <a:solidFill>
                  <a:schemeClr val="bg1"/>
                </a:solidFill>
                <a:latin typeface="Trebuchet MS" panose="020B0603020202020204" pitchFamily="34" charset="0"/>
              </a:rPr>
              <a:t>Pracodawca 2,5%</a:t>
            </a: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FAECCB61-366D-4DF3-8662-E103DDBB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t>9</a:t>
            </a:fld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37DD5A6-CFF6-4072-BF12-4805027D23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/>
              <a:t>Ubezpieczenia społeczne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7B70797-E231-464F-9044-544224AC5C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6437" y="1284515"/>
            <a:ext cx="7270276" cy="3763963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2060"/>
                </a:solidFill>
              </a:rPr>
              <a:t>Trybunał Konstytucyjny uznał, że przyjęta przez Sejm RP ustawa znosząca górny limit składek na ZUS jest niezgodna z Konstytucją. Tym samym zaproponowane przez rząd rozwiązanie nie będzie obowiązywało od stycznia 2019 r.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9275</TotalTime>
  <Words>403</Words>
  <Application>Microsoft Office PowerPoint</Application>
  <PresentationFormat>Pokaz na ekranie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Voilà!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Szymon Łucki</dc:creator>
  <cp:lastModifiedBy>WiW</cp:lastModifiedBy>
  <cp:revision>178</cp:revision>
  <dcterms:created xsi:type="dcterms:W3CDTF">2014-09-16T15:25:09Z</dcterms:created>
  <dcterms:modified xsi:type="dcterms:W3CDTF">2019-02-26T13:54:52Z</dcterms:modified>
</cp:coreProperties>
</file>